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1" r:id="rId6"/>
    <p:sldId id="266" r:id="rId7"/>
    <p:sldId id="265" r:id="rId8"/>
    <p:sldId id="268" r:id="rId9"/>
    <p:sldId id="267" r:id="rId10"/>
    <p:sldId id="270" r:id="rId11"/>
    <p:sldId id="269" r:id="rId12"/>
    <p:sldId id="271" r:id="rId13"/>
    <p:sldId id="260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00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85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9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80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7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09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47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8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3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26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53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64F35-134B-4245-9ADD-2B6037A23805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75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13" y="1916832"/>
            <a:ext cx="8964488" cy="4033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864095"/>
          </a:xfrm>
        </p:spPr>
        <p:txBody>
          <a:bodyPr/>
          <a:lstStyle/>
          <a:p>
            <a:r>
              <a:rPr lang="en-GB" b="1" u="sng" dirty="0" smtClean="0"/>
              <a:t>Worship</a:t>
            </a:r>
            <a:endParaRPr lang="en-GB" b="1" u="sng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16832"/>
            <a:ext cx="6192688" cy="377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360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this worship affect?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 smtClean="0"/>
              <a:t>Attitude to self and my gifts – Rom 12v3-8</a:t>
            </a:r>
          </a:p>
          <a:p>
            <a:r>
              <a:rPr lang="en-GB" dirty="0" smtClean="0"/>
              <a:t>Attitude to the body (church) – Rom 12v9-21</a:t>
            </a:r>
          </a:p>
          <a:p>
            <a:r>
              <a:rPr lang="en-GB" dirty="0" smtClean="0"/>
              <a:t>Attitude to authority – Rom 13v1-7</a:t>
            </a:r>
          </a:p>
          <a:p>
            <a:pPr lvl="1"/>
            <a:r>
              <a:rPr lang="en-GB" b="1" i="1" baseline="30000" dirty="0"/>
              <a:t>1</a:t>
            </a:r>
            <a:r>
              <a:rPr lang="en-GB" dirty="0" smtClean="0"/>
              <a:t> “</a:t>
            </a:r>
            <a:r>
              <a:rPr lang="en-GB" i="1" dirty="0" smtClean="0"/>
              <a:t>Let </a:t>
            </a:r>
            <a:r>
              <a:rPr lang="en-GB" i="1" dirty="0"/>
              <a:t>everyone be subject to the governing authorities, for there is no authority except that which God has established</a:t>
            </a:r>
            <a:r>
              <a:rPr lang="en-GB" i="1" dirty="0" smtClean="0"/>
              <a:t>.”</a:t>
            </a:r>
          </a:p>
          <a:p>
            <a:pPr lvl="1"/>
            <a:r>
              <a:rPr lang="en-GB" b="1" i="1" baseline="30000" dirty="0"/>
              <a:t>7 </a:t>
            </a:r>
            <a:r>
              <a:rPr lang="en-GB" i="1" dirty="0" smtClean="0"/>
              <a:t>Give </a:t>
            </a:r>
            <a:r>
              <a:rPr lang="en-GB" i="1" dirty="0"/>
              <a:t>to everyone what you owe them: if you owe taxes, pay taxes; if revenue, then revenue; if respect, then respect; if honour, then honour.</a:t>
            </a:r>
            <a:endParaRPr lang="en-GB" i="1" dirty="0" smtClean="0"/>
          </a:p>
        </p:txBody>
      </p:sp>
    </p:spTree>
    <p:extLst>
      <p:ext uri="{BB962C8B-B14F-4D97-AF65-F5344CB8AC3E}">
        <p14:creationId xmlns:p14="http://schemas.microsoft.com/office/powerpoint/2010/main" val="368445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this worship affect?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184576"/>
          </a:xfrm>
        </p:spPr>
        <p:txBody>
          <a:bodyPr>
            <a:normAutofit/>
          </a:bodyPr>
          <a:lstStyle/>
          <a:p>
            <a:r>
              <a:rPr lang="en-GB" dirty="0" smtClean="0"/>
              <a:t>Everything – not just 30 minutes of singing</a:t>
            </a:r>
          </a:p>
          <a:p>
            <a:r>
              <a:rPr lang="en-GB" dirty="0" smtClean="0"/>
              <a:t>Attitude to self and my gifts – Rom 12v3-8</a:t>
            </a:r>
          </a:p>
          <a:p>
            <a:r>
              <a:rPr lang="en-GB" dirty="0" smtClean="0"/>
              <a:t>Attitude to the body (church) – Rom 12v9-21</a:t>
            </a:r>
          </a:p>
          <a:p>
            <a:r>
              <a:rPr lang="en-GB" dirty="0" smtClean="0"/>
              <a:t>Attitude to authority – Rom 13v1-7</a:t>
            </a:r>
          </a:p>
          <a:p>
            <a:r>
              <a:rPr lang="en-GB" dirty="0" smtClean="0"/>
              <a:t>Attitude to God’s Standards - Rom 13v8-14</a:t>
            </a:r>
          </a:p>
          <a:p>
            <a:pPr lvl="1"/>
            <a:r>
              <a:rPr lang="en-GB" i="1" dirty="0" smtClean="0"/>
              <a:t>“Let </a:t>
            </a:r>
            <a:r>
              <a:rPr lang="en-GB" i="1" dirty="0"/>
              <a:t>us behave decently, as in the daytime, not in carousing and drunkenness, not in sexual immorality and debauchery, not in dissension and jealousy</a:t>
            </a:r>
            <a:r>
              <a:rPr lang="en-GB" i="1" dirty="0" smtClean="0"/>
              <a:t>.” </a:t>
            </a:r>
            <a:r>
              <a:rPr lang="en-GB" dirty="0" smtClean="0"/>
              <a:t>Rom 13v13</a:t>
            </a:r>
          </a:p>
        </p:txBody>
      </p:sp>
    </p:spTree>
    <p:extLst>
      <p:ext uri="{BB962C8B-B14F-4D97-AF65-F5344CB8AC3E}">
        <p14:creationId xmlns:p14="http://schemas.microsoft.com/office/powerpoint/2010/main" val="200666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40" y="116632"/>
            <a:ext cx="8229600" cy="864096"/>
          </a:xfrm>
        </p:spPr>
        <p:txBody>
          <a:bodyPr>
            <a:normAutofit/>
          </a:bodyPr>
          <a:lstStyle/>
          <a:p>
            <a:r>
              <a:rPr lang="en-GB" dirty="0" smtClean="0"/>
              <a:t>Living Sacrifices – lives on the altar</a:t>
            </a:r>
            <a:endParaRPr lang="en-GB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71980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87824" y="3894401"/>
            <a:ext cx="6048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sz="3600" b="1" dirty="0">
                <a:solidFill>
                  <a:srgbClr val="FF0000"/>
                </a:solidFill>
              </a:rPr>
              <a:t>O</a:t>
            </a:r>
            <a:r>
              <a:rPr lang="en-GB" sz="3600" b="1" dirty="0" smtClean="0">
                <a:solidFill>
                  <a:srgbClr val="FF0000"/>
                </a:solidFill>
              </a:rPr>
              <a:t>ne boy’s offering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1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GB" dirty="0" smtClean="0"/>
              <a:t>Logical worship Rom 12v1-2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4896544"/>
          </a:xfrm>
        </p:spPr>
        <p:txBody>
          <a:bodyPr>
            <a:normAutofit/>
          </a:bodyPr>
          <a:lstStyle/>
          <a:p>
            <a:r>
              <a:rPr lang="en-GB" b="1" i="0" dirty="0" smtClean="0">
                <a:solidFill>
                  <a:srgbClr val="000000"/>
                </a:solidFill>
                <a:effectLst/>
                <a:latin typeface="Arial"/>
              </a:rPr>
              <a:t> 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Helvetica Neue"/>
              </a:rPr>
              <a:t>Therefore, I urge you, brothers, in view of God’s mercy, to offer your bodies as a living sacrifice, holy and pleasing to God – this is your true and proper worship.</a:t>
            </a:r>
            <a:r>
              <a:rPr lang="en-GB" b="1" i="0" baseline="30000" dirty="0" smtClean="0">
                <a:solidFill>
                  <a:srgbClr val="000000"/>
                </a:solidFill>
                <a:effectLst/>
                <a:latin typeface="Arial"/>
              </a:rPr>
              <a:t>2 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Helvetica Neue"/>
              </a:rPr>
              <a:t>Do not conform to the pattern of this world, but be transformed by the renewing of your mind. Then you will be able to test and approve what God’s will is – his good, pleasing and perfect will.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33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Living Sacrifices – our logical worship</a:t>
            </a:r>
            <a:endParaRPr lang="en-GB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95" y="2060848"/>
            <a:ext cx="871980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47664" y="6156593"/>
            <a:ext cx="67424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</a:rPr>
              <a:t>How should our transformation show?</a:t>
            </a:r>
            <a:endParaRPr lang="en-GB" sz="32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9752" y="3429000"/>
            <a:ext cx="59046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“Do not conform to the pattern of this world, but be transformed by the renewing of your mind.”</a:t>
            </a:r>
            <a:r>
              <a:rPr lang="en-GB" sz="3600" dirty="0" smtClean="0">
                <a:solidFill>
                  <a:srgbClr val="FF0000"/>
                </a:solidFill>
              </a:rPr>
              <a:t> Romans 12v2</a:t>
            </a:r>
          </a:p>
          <a:p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7824" y="1700808"/>
            <a:ext cx="4392488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Repentance (</a:t>
            </a:r>
            <a:r>
              <a:rPr lang="en-GB" sz="3200" b="1" dirty="0" err="1" smtClean="0">
                <a:solidFill>
                  <a:schemeClr val="bg1"/>
                </a:solidFill>
              </a:rPr>
              <a:t>metanoia</a:t>
            </a:r>
            <a:r>
              <a:rPr lang="en-GB" sz="3200" b="1" dirty="0">
                <a:solidFill>
                  <a:schemeClr val="bg1"/>
                </a:solidFill>
              </a:rPr>
              <a:t>)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GB" sz="3200" b="1" dirty="0" smtClean="0">
                <a:solidFill>
                  <a:schemeClr val="bg1"/>
                </a:solidFill>
              </a:rPr>
              <a:t>- A change</a:t>
            </a:r>
            <a:r>
              <a:rPr lang="en-GB" sz="3200" b="1" dirty="0" smtClean="0">
                <a:solidFill>
                  <a:srgbClr val="002060"/>
                </a:solidFill>
              </a:rPr>
              <a:t> </a:t>
            </a:r>
            <a:r>
              <a:rPr lang="en-GB" sz="3200" b="1" dirty="0" smtClean="0">
                <a:solidFill>
                  <a:schemeClr val="bg1"/>
                </a:solidFill>
              </a:rPr>
              <a:t>of mind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374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0649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Worship – Jesus changed everything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17031"/>
            <a:ext cx="2520280" cy="190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78225" y="1113415"/>
            <a:ext cx="4356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Perfect priest</a:t>
            </a:r>
          </a:p>
          <a:p>
            <a:r>
              <a:rPr lang="en-GB" sz="3200" b="1" dirty="0" smtClean="0"/>
              <a:t>Perfect offering</a:t>
            </a:r>
          </a:p>
          <a:p>
            <a:r>
              <a:rPr lang="en-GB" sz="3200" b="1" dirty="0" smtClean="0"/>
              <a:t>Giving perfect access</a:t>
            </a:r>
            <a:endParaRPr lang="en-GB" sz="3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708920"/>
            <a:ext cx="9041943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6083323"/>
            <a:ext cx="77891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C00000"/>
                </a:solidFill>
              </a:rPr>
              <a:t>See book of Hebrews especially chapters 8-10</a:t>
            </a:r>
            <a:endParaRPr lang="en-GB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7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75" y="1844824"/>
            <a:ext cx="8748713" cy="408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Worship</a:t>
            </a:r>
            <a:br>
              <a:rPr lang="en-GB" dirty="0" smtClean="0"/>
            </a:br>
            <a:r>
              <a:rPr lang="en-GB" dirty="0" smtClean="0"/>
              <a:t>Our fellowship offering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17031"/>
            <a:ext cx="2520280" cy="190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6021288"/>
            <a:ext cx="8712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/>
              <a:t>Perfect priest made the perfect offering giving perfect access</a:t>
            </a:r>
            <a:endParaRPr lang="en-GB" sz="2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3063497"/>
            <a:ext cx="46805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>
                <a:solidFill>
                  <a:srgbClr val="FF0000"/>
                </a:solidFill>
              </a:rPr>
              <a:t>“Therefore, I urge you, brothers, in view of God’s mercy</a:t>
            </a:r>
            <a:r>
              <a:rPr lang="en-GB" sz="3200" i="1" dirty="0" smtClean="0">
                <a:solidFill>
                  <a:srgbClr val="FF0000"/>
                </a:solidFill>
              </a:rPr>
              <a:t> to offer your bodies as a living sacrifice, holy and pleasing to God</a:t>
            </a:r>
            <a:r>
              <a:rPr lang="en-GB" sz="3200" i="1" dirty="0" smtClean="0">
                <a:solidFill>
                  <a:srgbClr val="FF0000"/>
                </a:solidFill>
              </a:rPr>
              <a:t>”  </a:t>
            </a:r>
            <a:r>
              <a:rPr lang="en-GB" sz="2800" dirty="0" smtClean="0">
                <a:solidFill>
                  <a:srgbClr val="FF0000"/>
                </a:solidFill>
              </a:rPr>
              <a:t>12v1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1988840"/>
            <a:ext cx="2136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Leviticus 3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48660" y="1988840"/>
            <a:ext cx="27335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Romans</a:t>
            </a:r>
            <a:r>
              <a:rPr lang="en-GB" sz="3200" dirty="0" smtClean="0">
                <a:solidFill>
                  <a:srgbClr val="FF0000"/>
                </a:solidFill>
              </a:rPr>
              <a:t> 12-13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760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1916832"/>
            <a:ext cx="8748713" cy="408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0649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Logical Worship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17031"/>
            <a:ext cx="2520280" cy="190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6104909"/>
            <a:ext cx="8712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/>
              <a:t>Perfect priest made the perfect offering giving perfect access</a:t>
            </a:r>
            <a:endParaRPr lang="en-GB" sz="2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23927" y="3110880"/>
            <a:ext cx="43924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 smtClean="0">
                <a:solidFill>
                  <a:srgbClr val="FF0000"/>
                </a:solidFill>
              </a:rPr>
              <a:t>“</a:t>
            </a:r>
            <a:r>
              <a:rPr lang="en-GB" sz="3200" i="1" dirty="0" smtClean="0">
                <a:solidFill>
                  <a:srgbClr val="FF0000"/>
                </a:solidFill>
              </a:rPr>
              <a:t>to offer your bodies as a living sacrifice, holy and pleasing to God -</a:t>
            </a:r>
          </a:p>
          <a:p>
            <a:r>
              <a:rPr lang="en-GB" sz="3200" b="1" i="1" dirty="0" smtClean="0">
                <a:solidFill>
                  <a:srgbClr val="FF0000"/>
                </a:solidFill>
              </a:rPr>
              <a:t>this is your true and proper worship.”</a:t>
            </a:r>
            <a:endParaRPr lang="en-GB" sz="3200" b="1" i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9712" y="1332057"/>
            <a:ext cx="67329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i="1" dirty="0" smtClean="0">
                <a:solidFill>
                  <a:srgbClr val="FF0000"/>
                </a:solidFill>
              </a:rPr>
              <a:t>“which </a:t>
            </a:r>
            <a:r>
              <a:rPr lang="en-GB" sz="3200" i="1" dirty="0">
                <a:solidFill>
                  <a:srgbClr val="FF0000"/>
                </a:solidFill>
              </a:rPr>
              <a:t>is</a:t>
            </a:r>
            <a:r>
              <a:rPr lang="en-GB" sz="3200" dirty="0">
                <a:solidFill>
                  <a:srgbClr val="FF0000"/>
                </a:solidFill>
              </a:rPr>
              <a:t> your reasonable </a:t>
            </a:r>
            <a:r>
              <a:rPr lang="en-GB" sz="3200" dirty="0" smtClean="0">
                <a:solidFill>
                  <a:srgbClr val="FF0000"/>
                </a:solidFill>
              </a:rPr>
              <a:t>service” </a:t>
            </a:r>
            <a:r>
              <a:rPr lang="en-GB" sz="2800" dirty="0" smtClean="0">
                <a:solidFill>
                  <a:srgbClr val="FF0000"/>
                </a:solidFill>
              </a:rPr>
              <a:t>NKJV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537078" y="2303837"/>
            <a:ext cx="1618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 smtClean="0">
                <a:solidFill>
                  <a:srgbClr val="FF0000"/>
                </a:solidFill>
              </a:rPr>
              <a:t>Logikos</a:t>
            </a:r>
            <a:r>
              <a:rPr lang="en-GB" dirty="0" smtClean="0"/>
              <a:t> 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346178" y="1768238"/>
            <a:ext cx="0" cy="50863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091033" y="1795204"/>
            <a:ext cx="0" cy="50863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72200" y="2278613"/>
            <a:ext cx="1671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 smtClean="0">
                <a:solidFill>
                  <a:srgbClr val="FF0000"/>
                </a:solidFill>
              </a:rPr>
              <a:t>Latreuo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77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Living Sacrifices – our logical worship</a:t>
            </a:r>
            <a:endParaRPr lang="en-GB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95" y="2060848"/>
            <a:ext cx="871980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67744" y="1251338"/>
            <a:ext cx="43790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7030A0"/>
                </a:solidFill>
              </a:rPr>
              <a:t>Jesus changes everything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3" y="1836112"/>
            <a:ext cx="4713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C00000"/>
                </a:solidFill>
              </a:rPr>
              <a:t>Mercy changes everything</a:t>
            </a:r>
            <a:endParaRPr lang="en-GB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7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Living Sacrifices – our logical worship</a:t>
            </a:r>
            <a:endParaRPr lang="en-GB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95" y="2060848"/>
            <a:ext cx="871980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195736" y="6156593"/>
            <a:ext cx="4713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</a:rPr>
              <a:t>Mercy changes everything</a:t>
            </a:r>
            <a:endParaRPr lang="en-GB" sz="32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9752" y="3429000"/>
            <a:ext cx="59046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i="1" dirty="0" smtClean="0">
                <a:solidFill>
                  <a:srgbClr val="FF0000"/>
                </a:solidFill>
              </a:rPr>
              <a:t>“Do not </a:t>
            </a:r>
            <a:r>
              <a:rPr lang="en-GB" sz="3600" b="1" i="1" u="sng" dirty="0" smtClean="0">
                <a:solidFill>
                  <a:srgbClr val="FF0000"/>
                </a:solidFill>
              </a:rPr>
              <a:t>conform</a:t>
            </a:r>
            <a:r>
              <a:rPr lang="en-GB" sz="3600" b="1" i="1" dirty="0" smtClean="0">
                <a:solidFill>
                  <a:srgbClr val="FF0000"/>
                </a:solidFill>
              </a:rPr>
              <a:t> to the pattern of this world, but be </a:t>
            </a:r>
            <a:r>
              <a:rPr lang="en-GB" sz="3600" b="1" i="1" u="sng" dirty="0" smtClean="0">
                <a:solidFill>
                  <a:srgbClr val="FF0000"/>
                </a:solidFill>
              </a:rPr>
              <a:t>transformed</a:t>
            </a:r>
            <a:r>
              <a:rPr lang="en-GB" sz="3600" b="1" i="1" dirty="0" smtClean="0">
                <a:solidFill>
                  <a:srgbClr val="FF0000"/>
                </a:solidFill>
              </a:rPr>
              <a:t> by the renewing of your mind.”</a:t>
            </a:r>
            <a:r>
              <a:rPr lang="en-GB" sz="3600" i="1" dirty="0" smtClean="0">
                <a:solidFill>
                  <a:srgbClr val="FF0000"/>
                </a:solidFill>
              </a:rPr>
              <a:t> </a:t>
            </a:r>
            <a:r>
              <a:rPr lang="en-GB" sz="3600" dirty="0" smtClean="0">
                <a:solidFill>
                  <a:srgbClr val="FF0000"/>
                </a:solidFill>
              </a:rPr>
              <a:t>Romans 12v2</a:t>
            </a:r>
          </a:p>
          <a:p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7824" y="1700808"/>
            <a:ext cx="4392488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Repentance (</a:t>
            </a:r>
            <a:r>
              <a:rPr lang="en-GB" sz="3200" b="1" dirty="0" err="1" smtClean="0">
                <a:solidFill>
                  <a:schemeClr val="bg1"/>
                </a:solidFill>
              </a:rPr>
              <a:t>metanoia</a:t>
            </a:r>
            <a:r>
              <a:rPr lang="en-GB" sz="3200" b="1" dirty="0">
                <a:solidFill>
                  <a:schemeClr val="bg1"/>
                </a:solidFill>
              </a:rPr>
              <a:t>)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GB" sz="3200" b="1" dirty="0" smtClean="0">
                <a:solidFill>
                  <a:schemeClr val="bg1"/>
                </a:solidFill>
              </a:rPr>
              <a:t>- A change</a:t>
            </a:r>
            <a:r>
              <a:rPr lang="en-GB" sz="3200" b="1" dirty="0" smtClean="0">
                <a:solidFill>
                  <a:srgbClr val="002060"/>
                </a:solidFill>
              </a:rPr>
              <a:t> </a:t>
            </a:r>
            <a:r>
              <a:rPr lang="en-GB" sz="3200" b="1" dirty="0" smtClean="0">
                <a:solidFill>
                  <a:schemeClr val="bg1"/>
                </a:solidFill>
              </a:rPr>
              <a:t>of mind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05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40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Living Sacrifices – wonderful outcome</a:t>
            </a:r>
            <a:endParaRPr lang="en-GB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71980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58618" y="6156592"/>
            <a:ext cx="68697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</a:rPr>
              <a:t>God’s will is best – our lives can show it</a:t>
            </a:r>
            <a:endParaRPr lang="en-GB" sz="3200" b="1" dirty="0"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04151" y="3501008"/>
            <a:ext cx="60486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sz="3600" b="1" i="1" dirty="0" smtClean="0">
                <a:solidFill>
                  <a:srgbClr val="FF0000"/>
                </a:solidFill>
              </a:rPr>
              <a:t>“that you may prove what is that good and acceptable and perfect will of God.” </a:t>
            </a:r>
            <a:r>
              <a:rPr lang="en-GB" sz="3600" dirty="0" smtClean="0">
                <a:solidFill>
                  <a:srgbClr val="FF0000"/>
                </a:solidFill>
              </a:rPr>
              <a:t>12v2 NKJV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5018" y="962725"/>
            <a:ext cx="8532440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“that </a:t>
            </a:r>
            <a:r>
              <a:rPr lang="en-GB" sz="2800" dirty="0">
                <a:solidFill>
                  <a:schemeClr val="bg1"/>
                </a:solidFill>
              </a:rPr>
              <a:t>you may love the </a:t>
            </a:r>
            <a:r>
              <a:rPr lang="en-GB" sz="2800" cap="small" dirty="0">
                <a:solidFill>
                  <a:schemeClr val="bg1"/>
                </a:solidFill>
              </a:rPr>
              <a:t>Lord</a:t>
            </a:r>
            <a:r>
              <a:rPr lang="en-GB" sz="2800" dirty="0">
                <a:solidFill>
                  <a:schemeClr val="bg1"/>
                </a:solidFill>
              </a:rPr>
              <a:t> your God, listen to his voice, and hold fast to him. For the </a:t>
            </a:r>
            <a:r>
              <a:rPr lang="en-GB" sz="2800" cap="small" dirty="0">
                <a:solidFill>
                  <a:schemeClr val="bg1"/>
                </a:solidFill>
              </a:rPr>
              <a:t>Lord</a:t>
            </a:r>
            <a:r>
              <a:rPr lang="en-GB" sz="2800" dirty="0">
                <a:solidFill>
                  <a:schemeClr val="bg1"/>
                </a:solidFill>
              </a:rPr>
              <a:t> is your </a:t>
            </a:r>
            <a:r>
              <a:rPr lang="en-GB" sz="2800" dirty="0" smtClean="0">
                <a:solidFill>
                  <a:schemeClr val="bg1"/>
                </a:solidFill>
              </a:rPr>
              <a:t>life</a:t>
            </a:r>
            <a:r>
              <a:rPr lang="en-GB" sz="2400" dirty="0" smtClean="0">
                <a:solidFill>
                  <a:schemeClr val="bg1"/>
                </a:solidFill>
              </a:rPr>
              <a:t>” </a:t>
            </a:r>
            <a:r>
              <a:rPr lang="en-GB" sz="2400" dirty="0" err="1" smtClean="0">
                <a:solidFill>
                  <a:schemeClr val="bg1"/>
                </a:solidFill>
              </a:rPr>
              <a:t>Deut</a:t>
            </a:r>
            <a:r>
              <a:rPr lang="en-GB" sz="2400" dirty="0" smtClean="0">
                <a:solidFill>
                  <a:schemeClr val="bg1"/>
                </a:solidFill>
              </a:rPr>
              <a:t> 30v20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98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this worship affect?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4896544"/>
          </a:xfrm>
        </p:spPr>
        <p:txBody>
          <a:bodyPr/>
          <a:lstStyle/>
          <a:p>
            <a:r>
              <a:rPr lang="en-GB" dirty="0" smtClean="0"/>
              <a:t>Everything – not just 30 minutes of singing</a:t>
            </a:r>
          </a:p>
          <a:p>
            <a:r>
              <a:rPr lang="en-GB" dirty="0" smtClean="0"/>
              <a:t>Attitude to self and my gifts – Rom 12v3-8</a:t>
            </a:r>
          </a:p>
          <a:p>
            <a:pPr lvl="1"/>
            <a:r>
              <a:rPr lang="en-GB" i="1" dirty="0" smtClean="0"/>
              <a:t>“Do not think of yourself more highly than you ought”</a:t>
            </a:r>
            <a:r>
              <a:rPr lang="en-GB" dirty="0" smtClean="0"/>
              <a:t> v3</a:t>
            </a:r>
          </a:p>
          <a:p>
            <a:pPr lvl="1"/>
            <a:r>
              <a:rPr lang="en-GB" dirty="0" smtClean="0"/>
              <a:t>Unity in diversity – “we have different gifts according to the grace given us”v6</a:t>
            </a:r>
          </a:p>
          <a:p>
            <a:pPr lvl="2"/>
            <a:r>
              <a:rPr lang="en-GB" sz="2800" dirty="0" smtClean="0"/>
              <a:t>“If it is serving let him serve”</a:t>
            </a:r>
          </a:p>
          <a:p>
            <a:pPr lvl="2"/>
            <a:r>
              <a:rPr lang="en-GB" sz="2800" dirty="0" smtClean="0"/>
              <a:t>“If it is teaching let him teach”</a:t>
            </a:r>
          </a:p>
          <a:p>
            <a:pPr lvl="2"/>
            <a:r>
              <a:rPr lang="en-GB" sz="2800" dirty="0" smtClean="0"/>
              <a:t>Use the gifting to edify the body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5527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this worship affect?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 smtClean="0"/>
              <a:t>Attitude to self and my gifts – Rom 12v3-8</a:t>
            </a:r>
          </a:p>
          <a:p>
            <a:r>
              <a:rPr lang="en-GB" dirty="0" smtClean="0"/>
              <a:t>Attitude to the body (church) – Rom 12v9-21</a:t>
            </a:r>
          </a:p>
          <a:p>
            <a:pPr lvl="1">
              <a:buFontTx/>
              <a:buChar char="-"/>
            </a:pPr>
            <a:r>
              <a:rPr lang="en-GB" i="1" dirty="0" smtClean="0"/>
              <a:t>“Love </a:t>
            </a:r>
            <a:r>
              <a:rPr lang="en-GB" i="1" dirty="0"/>
              <a:t>must be sincere. Hate what is evil; cling to </a:t>
            </a:r>
            <a:r>
              <a:rPr lang="en-GB" i="1" dirty="0" smtClean="0"/>
              <a:t> what </a:t>
            </a:r>
            <a:r>
              <a:rPr lang="en-GB" i="1" dirty="0"/>
              <a:t>is good. </a:t>
            </a:r>
            <a:r>
              <a:rPr lang="en-GB" b="1" i="1" baseline="30000" dirty="0"/>
              <a:t>10 </a:t>
            </a:r>
            <a:r>
              <a:rPr lang="en-GB" i="1" dirty="0"/>
              <a:t>Be </a:t>
            </a:r>
            <a:r>
              <a:rPr lang="en-GB" i="1" u="sng" dirty="0"/>
              <a:t>devoted</a:t>
            </a:r>
            <a:r>
              <a:rPr lang="en-GB" i="1" dirty="0"/>
              <a:t> to one another in love. Honour one another above yourselves</a:t>
            </a:r>
            <a:r>
              <a:rPr lang="en-GB" i="1" dirty="0" smtClean="0"/>
              <a:t>.”</a:t>
            </a:r>
          </a:p>
          <a:p>
            <a:pPr lvl="1">
              <a:buFontTx/>
              <a:buChar char="-"/>
            </a:pPr>
            <a:r>
              <a:rPr lang="en-GB" dirty="0" smtClean="0"/>
              <a:t>We must love our brothers – esteem them</a:t>
            </a:r>
          </a:p>
          <a:p>
            <a:pPr lvl="1">
              <a:buFontTx/>
              <a:buChar char="-"/>
            </a:pPr>
            <a:r>
              <a:rPr lang="en-GB" dirty="0" smtClean="0"/>
              <a:t>We must hate evil in the church </a:t>
            </a:r>
          </a:p>
          <a:p>
            <a:r>
              <a:rPr lang="en-GB" dirty="0">
                <a:solidFill>
                  <a:srgbClr val="C00000"/>
                </a:solidFill>
              </a:rPr>
              <a:t>A</a:t>
            </a:r>
            <a:r>
              <a:rPr lang="en-GB" dirty="0" smtClean="0">
                <a:solidFill>
                  <a:srgbClr val="C00000"/>
                </a:solidFill>
              </a:rPr>
              <a:t>pplication – we can worry about our esteem and other people’s sin </a:t>
            </a:r>
          </a:p>
        </p:txBody>
      </p:sp>
    </p:spTree>
    <p:extLst>
      <p:ext uri="{BB962C8B-B14F-4D97-AF65-F5344CB8AC3E}">
        <p14:creationId xmlns:p14="http://schemas.microsoft.com/office/powerpoint/2010/main" val="63413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508</Words>
  <Application>Microsoft Office PowerPoint</Application>
  <PresentationFormat>On-screen Show (4:3)</PresentationFormat>
  <Paragraphs>67</Paragraphs>
  <Slides>14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Worship</vt:lpstr>
      <vt:lpstr>Worship – Jesus changed everything</vt:lpstr>
      <vt:lpstr>Worship Our fellowship offering</vt:lpstr>
      <vt:lpstr>Logical Worship</vt:lpstr>
      <vt:lpstr>Living Sacrifices – our logical worship</vt:lpstr>
      <vt:lpstr>Living Sacrifices – our logical worship</vt:lpstr>
      <vt:lpstr>Living Sacrifices – wonderful outcome</vt:lpstr>
      <vt:lpstr>What does this worship affect? </vt:lpstr>
      <vt:lpstr>What does this worship affect? </vt:lpstr>
      <vt:lpstr>What does this worship affect? </vt:lpstr>
      <vt:lpstr>What does this worship affect? </vt:lpstr>
      <vt:lpstr>Living Sacrifices – lives on the altar</vt:lpstr>
      <vt:lpstr>Logical worship Rom 12v1-2</vt:lpstr>
      <vt:lpstr>Living Sacrifices – our logical worship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Logical Worship Rom 12v1-2</dc:title>
  <dc:creator>User</dc:creator>
  <cp:lastModifiedBy>User</cp:lastModifiedBy>
  <cp:revision>27</cp:revision>
  <dcterms:created xsi:type="dcterms:W3CDTF">2014-11-14T12:07:13Z</dcterms:created>
  <dcterms:modified xsi:type="dcterms:W3CDTF">2014-11-15T13:54:33Z</dcterms:modified>
</cp:coreProperties>
</file>